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62" r:id="rId6"/>
    <p:sldId id="266" r:id="rId7"/>
    <p:sldId id="258" r:id="rId8"/>
    <p:sldId id="263" r:id="rId9"/>
    <p:sldId id="264" r:id="rId10"/>
    <p:sldId id="265" r:id="rId11"/>
    <p:sldId id="259"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49" autoAdjust="0"/>
    <p:restoredTop sz="94660"/>
  </p:normalViewPr>
  <p:slideViewPr>
    <p:cSldViewPr>
      <p:cViewPr>
        <p:scale>
          <a:sx n="66" d="100"/>
          <a:sy n="66" d="100"/>
        </p:scale>
        <p:origin x="-1386" y="-90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FB7BC60-AC52-4A4B-B0D9-010A508FC8C9}" type="datetimeFigureOut">
              <a:rPr lang="en-US" smtClean="0"/>
              <a:pPr/>
              <a:t>2/19/2015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4015168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B7BC60-AC52-4A4B-B0D9-010A508FC8C9}" type="datetimeFigureOut">
              <a:rPr lang="en-US" smtClean="0"/>
              <a:pPr/>
              <a:t>2/19/2015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2574119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B7BC60-AC52-4A4B-B0D9-010A508FC8C9}" type="datetimeFigureOut">
              <a:rPr lang="en-US" smtClean="0"/>
              <a:pPr/>
              <a:t>2/19/2015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2716942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B7BC60-AC52-4A4B-B0D9-010A508FC8C9}" type="datetimeFigureOut">
              <a:rPr lang="en-US" smtClean="0"/>
              <a:pPr/>
              <a:t>2/19/2015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3310335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B7BC60-AC52-4A4B-B0D9-010A508FC8C9}" type="datetimeFigureOut">
              <a:rPr lang="en-US" smtClean="0"/>
              <a:pPr/>
              <a:t>2/19/2015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240432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FB7BC60-AC52-4A4B-B0D9-010A508FC8C9}" type="datetimeFigureOut">
              <a:rPr lang="en-US" smtClean="0"/>
              <a:pPr/>
              <a:t>2/19/2015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2654331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B7BC60-AC52-4A4B-B0D9-010A508FC8C9}" type="datetimeFigureOut">
              <a:rPr lang="en-US" smtClean="0"/>
              <a:pPr/>
              <a:t>2/19/2015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545508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FB7BC60-AC52-4A4B-B0D9-010A508FC8C9}" type="datetimeFigureOut">
              <a:rPr lang="en-US" smtClean="0"/>
              <a:pPr/>
              <a:t>2/19/2015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2198279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B7BC60-AC52-4A4B-B0D9-010A508FC8C9}" type="datetimeFigureOut">
              <a:rPr lang="en-US" smtClean="0"/>
              <a:pPr/>
              <a:t>2/19/2015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3078260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B7BC60-AC52-4A4B-B0D9-010A508FC8C9}" type="datetimeFigureOut">
              <a:rPr lang="en-US" smtClean="0"/>
              <a:pPr/>
              <a:t>2/19/2015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2010666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B7BC60-AC52-4A4B-B0D9-010A508FC8C9}" type="datetimeFigureOut">
              <a:rPr lang="en-US" smtClean="0"/>
              <a:pPr/>
              <a:t>2/19/2015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8628833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B7BC60-AC52-4A4B-B0D9-010A508FC8C9}" type="datetimeFigureOut">
              <a:rPr lang="en-US" smtClean="0"/>
              <a:pPr/>
              <a:t>2/19/2015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29B361-F051-4051-A75E-E690E95F2B25}" type="slidenum">
              <a:rPr lang="en-US" smtClean="0"/>
              <a:pPr/>
              <a:t>‹#›</a:t>
            </a:fld>
            <a:endParaRPr lang="en-US"/>
          </a:p>
        </p:txBody>
      </p:sp>
    </p:spTree>
    <p:extLst>
      <p:ext uri="{BB962C8B-B14F-4D97-AF65-F5344CB8AC3E}">
        <p14:creationId xmlns:p14="http://schemas.microsoft.com/office/powerpoint/2010/main" val="1992823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islam-watch.org/Stunich/index.html" TargetMode="External"/><Relationship Id="rId2" Type="http://schemas.openxmlformats.org/officeDocument/2006/relationships/hyperlink" Target="http://www.newyorker.com/contributors/adam-gopnik"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7TRVcnX8Vsw"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Loose vs. Strict Interpretations and the Quran</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979700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219200"/>
            <a:ext cx="8915400" cy="2862322"/>
          </a:xfrm>
          <a:prstGeom prst="rect">
            <a:avLst/>
          </a:prstGeom>
          <a:noFill/>
        </p:spPr>
        <p:txBody>
          <a:bodyPr wrap="square" rtlCol="0">
            <a:spAutoFit/>
          </a:bodyPr>
          <a:lstStyle/>
          <a:p>
            <a:r>
              <a:rPr lang="en-US" b="1" dirty="0" err="1" smtClean="0"/>
              <a:t>Surah</a:t>
            </a:r>
            <a:r>
              <a:rPr lang="en-US" b="1" dirty="0" smtClean="0"/>
              <a:t> 13</a:t>
            </a:r>
            <a:endParaRPr lang="en-US" dirty="0" smtClean="0"/>
          </a:p>
          <a:p>
            <a:r>
              <a:rPr lang="en-US" dirty="0" smtClean="0"/>
              <a:t>92. Never should a believer kill a believer; but (If it so happens) by mistake, (Compensation is due): If one (so) kills a believer, it is ordained that he should free a believing slave, and pay compensation to the deceased's family, unless they re </a:t>
            </a:r>
            <a:r>
              <a:rPr lang="en-US" dirty="0" err="1" smtClean="0"/>
              <a:t>mit</a:t>
            </a:r>
            <a:r>
              <a:rPr lang="en-US" dirty="0" smtClean="0"/>
              <a:t> it freely. If the deceased belonged to a people at war with you, and he was a believer, the freeing of a believing slave (Is enough). If he belonged to a people with whom ye have treaty of Mutual alliance, compensation should be paid to his family, and a believing slave be freed. For those who find this beyond their means, (is prescribed) a fast for two months running: by way of repentance to God: for God hath all knowledge and all wisdom.</a:t>
            </a: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r>
              <a:rPr lang="en-US" dirty="0" smtClean="0"/>
              <a:t>Clips on the </a:t>
            </a:r>
            <a:r>
              <a:rPr lang="en-US" dirty="0" smtClean="0"/>
              <a:t>Crusades</a:t>
            </a:r>
            <a:br>
              <a:rPr lang="en-US" dirty="0" smtClean="0"/>
            </a:br>
            <a:r>
              <a:rPr lang="en-US" dirty="0" smtClean="0"/>
              <a:t>Video Documentary</a:t>
            </a:r>
            <a:r>
              <a:rPr lang="en-US" dirty="0" smtClean="0"/>
              <a:t> </a:t>
            </a:r>
            <a:endParaRPr lang="en-US" dirty="0"/>
          </a:p>
        </p:txBody>
      </p:sp>
      <p:sp>
        <p:nvSpPr>
          <p:cNvPr id="4" name="Rectangle 3"/>
          <p:cNvSpPr/>
          <p:nvPr/>
        </p:nvSpPr>
        <p:spPr>
          <a:xfrm>
            <a:off x="381000" y="2180771"/>
            <a:ext cx="2362200" cy="464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33400" y="3209835"/>
            <a:ext cx="2209800" cy="1200329"/>
          </a:xfrm>
          <a:prstGeom prst="rect">
            <a:avLst/>
          </a:prstGeom>
          <a:noFill/>
        </p:spPr>
        <p:txBody>
          <a:bodyPr wrap="square" rtlCol="0">
            <a:spAutoFit/>
          </a:bodyPr>
          <a:lstStyle/>
          <a:p>
            <a:pPr fontAlgn="base"/>
            <a:r>
              <a:rPr lang="en-US" b="1" dirty="0"/>
              <a:t>Obama and the Crusaders</a:t>
            </a:r>
          </a:p>
          <a:p>
            <a:pPr fontAlgn="base"/>
            <a:r>
              <a:rPr lang="en-US" b="1" cap="all" dirty="0"/>
              <a:t>BY </a:t>
            </a:r>
            <a:r>
              <a:rPr lang="en-US" b="1" u="sng" cap="all" dirty="0">
                <a:hlinkClick r:id="rId2" tooltip="Adam Gopnik"/>
              </a:rPr>
              <a:t>ADAM GOPNIK</a:t>
            </a:r>
            <a:endParaRPr lang="en-US" b="1" dirty="0"/>
          </a:p>
          <a:p>
            <a:endParaRPr lang="en-US" dirty="0"/>
          </a:p>
        </p:txBody>
      </p:sp>
      <p:sp>
        <p:nvSpPr>
          <p:cNvPr id="6" name="Rectangle 5"/>
          <p:cNvSpPr/>
          <p:nvPr/>
        </p:nvSpPr>
        <p:spPr>
          <a:xfrm>
            <a:off x="3214914" y="2142671"/>
            <a:ext cx="2438400" cy="472440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t>Why 9/11 Occurred on September 11</a:t>
            </a:r>
          </a:p>
          <a:p>
            <a:r>
              <a:rPr lang="en-US" b="1" dirty="0"/>
              <a:t>by </a:t>
            </a:r>
            <a:r>
              <a:rPr lang="en-US" b="1" dirty="0">
                <a:hlinkClick r:id="rId3"/>
              </a:rPr>
              <a:t>Andrew </a:t>
            </a:r>
            <a:r>
              <a:rPr lang="en-US" b="1" dirty="0" err="1">
                <a:hlinkClick r:id="rId3"/>
              </a:rPr>
              <a:t>Stunich</a:t>
            </a:r>
            <a:endParaRPr lang="en-US" b="1" dirty="0"/>
          </a:p>
        </p:txBody>
      </p:sp>
      <p:sp>
        <p:nvSpPr>
          <p:cNvPr id="7" name="Rectangle 6"/>
          <p:cNvSpPr/>
          <p:nvPr/>
        </p:nvSpPr>
        <p:spPr>
          <a:xfrm>
            <a:off x="5943600" y="2180771"/>
            <a:ext cx="2438400" cy="46482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Summary on Crusades</a:t>
            </a:r>
            <a:endParaRPr lang="en-US" dirty="0"/>
          </a:p>
        </p:txBody>
      </p:sp>
    </p:spTree>
    <p:extLst>
      <p:ext uri="{BB962C8B-B14F-4D97-AF65-F5344CB8AC3E}">
        <p14:creationId xmlns:p14="http://schemas.microsoft.com/office/powerpoint/2010/main" val="17224670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214" t="12203" r="40595" b="37202"/>
          <a:stretch/>
        </p:blipFill>
        <p:spPr bwMode="auto">
          <a:xfrm>
            <a:off x="152400" y="152400"/>
            <a:ext cx="6850743" cy="49348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52400" y="5715000"/>
            <a:ext cx="8763000" cy="369332"/>
          </a:xfrm>
          <a:prstGeom prst="rect">
            <a:avLst/>
          </a:prstGeom>
          <a:noFill/>
        </p:spPr>
        <p:txBody>
          <a:bodyPr wrap="square" rtlCol="0">
            <a:spAutoFit/>
          </a:bodyPr>
          <a:lstStyle/>
          <a:p>
            <a:r>
              <a:rPr lang="en-US" dirty="0" smtClean="0">
                <a:hlinkClick r:id="rId3"/>
              </a:rPr>
              <a:t>https://www.youtube.com/watch?v=7TRVcnX8Vsw</a:t>
            </a:r>
            <a:endParaRPr lang="en-US" dirty="0"/>
          </a:p>
        </p:txBody>
      </p:sp>
    </p:spTree>
    <p:extLst>
      <p:ext uri="{BB962C8B-B14F-4D97-AF65-F5344CB8AC3E}">
        <p14:creationId xmlns:p14="http://schemas.microsoft.com/office/powerpoint/2010/main" val="3189065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dirty="0" smtClean="0"/>
              <a:t>Closing Points/Questions</a:t>
            </a:r>
            <a:endParaRPr lang="en-US" dirty="0"/>
          </a:p>
        </p:txBody>
      </p:sp>
      <p:sp>
        <p:nvSpPr>
          <p:cNvPr id="3" name="Content Placeholder 2"/>
          <p:cNvSpPr>
            <a:spLocks noGrp="1"/>
          </p:cNvSpPr>
          <p:nvPr>
            <p:ph idx="1"/>
          </p:nvPr>
        </p:nvSpPr>
        <p:spPr>
          <a:xfrm>
            <a:off x="457200" y="990600"/>
            <a:ext cx="8229600" cy="5135563"/>
          </a:xfrm>
        </p:spPr>
        <p:txBody>
          <a:bodyPr/>
          <a:lstStyle/>
          <a:p>
            <a:pPr marL="514350" indent="-514350">
              <a:buAutoNum type="arabicPeriod"/>
            </a:pPr>
            <a:r>
              <a:rPr lang="en-US" dirty="0" smtClean="0"/>
              <a:t>What role has language played? Support with loose/strict by interpreting the Quranic </a:t>
            </a:r>
            <a:r>
              <a:rPr lang="en-US" dirty="0" err="1" smtClean="0"/>
              <a:t>Surahs</a:t>
            </a:r>
            <a:r>
              <a:rPr lang="en-US" dirty="0" smtClean="0"/>
              <a:t>.</a:t>
            </a:r>
          </a:p>
          <a:p>
            <a:pPr marL="514350" indent="-514350">
              <a:buAutoNum type="arabicPeriod"/>
            </a:pPr>
            <a:r>
              <a:rPr lang="en-US" dirty="0" smtClean="0"/>
              <a:t>What role has history played in 911? </a:t>
            </a:r>
            <a:endParaRPr lang="en-US" dirty="0"/>
          </a:p>
        </p:txBody>
      </p:sp>
    </p:spTree>
    <p:extLst>
      <p:ext uri="{BB962C8B-B14F-4D97-AF65-F5344CB8AC3E}">
        <p14:creationId xmlns:p14="http://schemas.microsoft.com/office/powerpoint/2010/main" val="23930955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228600"/>
            <a:ext cx="3048000" cy="556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Loose Constructionist/Interpretation</a:t>
            </a:r>
          </a:p>
          <a:p>
            <a:pPr algn="ctr"/>
            <a:endParaRPr lang="en-US" dirty="0"/>
          </a:p>
          <a:p>
            <a:pPr marL="342900" indent="-342900" algn="ctr">
              <a:buAutoNum type="arabicPeriod"/>
            </a:pPr>
            <a:r>
              <a:rPr lang="en-US" dirty="0" smtClean="0"/>
              <a:t>Find loopholes in the text</a:t>
            </a:r>
          </a:p>
          <a:p>
            <a:pPr marL="342900" indent="-342900" algn="ctr">
              <a:buAutoNum type="arabicPeriod"/>
            </a:pPr>
            <a:r>
              <a:rPr lang="en-US" dirty="0" smtClean="0"/>
              <a:t>Claim whatever the text does not say may or may not be allowed depending on the goal of the interpreter</a:t>
            </a:r>
          </a:p>
          <a:p>
            <a:pPr algn="ctr"/>
            <a:endParaRPr lang="en-US" dirty="0"/>
          </a:p>
        </p:txBody>
      </p:sp>
      <p:sp>
        <p:nvSpPr>
          <p:cNvPr id="5" name="Rectangle 4"/>
          <p:cNvSpPr/>
          <p:nvPr/>
        </p:nvSpPr>
        <p:spPr>
          <a:xfrm>
            <a:off x="5867400" y="152400"/>
            <a:ext cx="3048000" cy="556260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Strict Constructionists</a:t>
            </a:r>
          </a:p>
          <a:p>
            <a:pPr algn="ctr"/>
            <a:endParaRPr lang="en-US" dirty="0"/>
          </a:p>
          <a:p>
            <a:pPr algn="ctr"/>
            <a:r>
              <a:rPr lang="en-US" dirty="0" smtClean="0"/>
              <a:t>1. Read the text and do not deviate from the text</a:t>
            </a:r>
            <a:endParaRPr lang="en-US" dirty="0"/>
          </a:p>
        </p:txBody>
      </p:sp>
      <p:sp>
        <p:nvSpPr>
          <p:cNvPr id="7" name="Rectangle 6"/>
          <p:cNvSpPr/>
          <p:nvPr/>
        </p:nvSpPr>
        <p:spPr>
          <a:xfrm>
            <a:off x="3581400" y="2743200"/>
            <a:ext cx="1676400" cy="3429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lumMod val="95000"/>
                    <a:lumOff val="5000"/>
                  </a:schemeClr>
                </a:solidFill>
              </a:rPr>
              <a:t>What is an example of both?</a:t>
            </a:r>
            <a:endParaRPr lang="en-US" dirty="0">
              <a:solidFill>
                <a:schemeClr val="tx1">
                  <a:lumMod val="95000"/>
                  <a:lumOff val="5000"/>
                </a:schemeClr>
              </a:solidFill>
            </a:endParaRPr>
          </a:p>
        </p:txBody>
      </p:sp>
    </p:spTree>
    <p:extLst>
      <p:ext uri="{BB962C8B-B14F-4D97-AF65-F5344CB8AC3E}">
        <p14:creationId xmlns:p14="http://schemas.microsoft.com/office/powerpoint/2010/main" val="771905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Who Could be President of the US? Apply loose/strict</a:t>
            </a:r>
            <a:endParaRPr lang="en-US" dirty="0"/>
          </a:p>
        </p:txBody>
      </p:sp>
      <p:sp>
        <p:nvSpPr>
          <p:cNvPr id="3" name="Content Placeholder 2"/>
          <p:cNvSpPr>
            <a:spLocks noGrp="1"/>
          </p:cNvSpPr>
          <p:nvPr>
            <p:ph idx="1"/>
          </p:nvPr>
        </p:nvSpPr>
        <p:spPr/>
        <p:txBody>
          <a:bodyPr/>
          <a:lstStyle/>
          <a:p>
            <a:pPr marL="0" indent="0">
              <a:buNone/>
            </a:pPr>
            <a:r>
              <a:rPr lang="en-US" dirty="0"/>
              <a:t>No person except a natural born citizen, or a citizen of the United States, at the time of the adoption of this Constitution, shall be eligible to the office of President; neither shall any person be eligible to that office who shall not have attained to the age of thirty five years, and been fourteen Years a resident within the United States.</a:t>
            </a:r>
          </a:p>
        </p:txBody>
      </p:sp>
    </p:spTree>
    <p:extLst>
      <p:ext uri="{BB962C8B-B14F-4D97-AF65-F5344CB8AC3E}">
        <p14:creationId xmlns:p14="http://schemas.microsoft.com/office/powerpoint/2010/main" val="534138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533400"/>
          </a:xfrm>
        </p:spPr>
        <p:txBody>
          <a:bodyPr>
            <a:normAutofit fontScale="90000"/>
          </a:bodyPr>
          <a:lstStyle/>
          <a:p>
            <a:r>
              <a:rPr lang="en-US" dirty="0" smtClean="0"/>
              <a:t>Could a cat?</a:t>
            </a:r>
            <a:endParaRPr lang="en-US" dirty="0"/>
          </a:p>
        </p:txBody>
      </p:sp>
      <p:pic>
        <p:nvPicPr>
          <p:cNvPr id="1026" name="Picture 2" descr="https://encrypted-tbn1.gstatic.com/images?q=tbn:ANd9GcSfESx18ZAEJRk5AUylwZh9XtzA_3wUZ2AzJpLgbuGFEcPkXXuTFw"/>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6600" y="1219200"/>
            <a:ext cx="2705100" cy="1685926"/>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a:spLocks noGrp="1"/>
          </p:cNvSpPr>
          <p:nvPr>
            <p:ph idx="1"/>
          </p:nvPr>
        </p:nvSpPr>
        <p:spPr>
          <a:xfrm>
            <a:off x="457200" y="3200400"/>
            <a:ext cx="8229600" cy="2925763"/>
          </a:xfrm>
        </p:spPr>
        <p:txBody>
          <a:bodyPr>
            <a:normAutofit fontScale="92500" lnSpcReduction="20000"/>
          </a:bodyPr>
          <a:lstStyle/>
          <a:p>
            <a:pPr marL="0" indent="0">
              <a:buNone/>
            </a:pPr>
            <a:r>
              <a:rPr lang="en-US" dirty="0"/>
              <a:t>No person except a natural born citizen, or a citizen of the United States, at the time of the adoption of this Constitution, shall be eligible to the office of President; neither shall any person be eligible to that office who shall not have attained to the age of thirty five years, and been fourteen Years a resident within the United States.</a:t>
            </a:r>
          </a:p>
        </p:txBody>
      </p:sp>
    </p:spTree>
    <p:extLst>
      <p:ext uri="{BB962C8B-B14F-4D97-AF65-F5344CB8AC3E}">
        <p14:creationId xmlns:p14="http://schemas.microsoft.com/office/powerpoint/2010/main" val="2577889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l="25500" t="8000" r="25500" b="70667"/>
          <a:stretch>
            <a:fillRect/>
          </a:stretch>
        </p:blipFill>
        <p:spPr bwMode="auto">
          <a:xfrm>
            <a:off x="0" y="533400"/>
            <a:ext cx="9023350" cy="2209800"/>
          </a:xfrm>
          <a:prstGeom prst="rect">
            <a:avLst/>
          </a:prstGeom>
          <a:noFill/>
          <a:ln w="9525">
            <a:noFill/>
            <a:miter lim="800000"/>
            <a:headEnd/>
            <a:tailEnd/>
          </a:ln>
        </p:spPr>
      </p:pic>
      <p:pic>
        <p:nvPicPr>
          <p:cNvPr id="8" name="Picture 2"/>
          <p:cNvPicPr>
            <a:picLocks noChangeAspect="1" noChangeArrowheads="1"/>
          </p:cNvPicPr>
          <p:nvPr/>
        </p:nvPicPr>
        <p:blipFill>
          <a:blip r:embed="rId2" cstate="print"/>
          <a:srcRect l="26824" t="80000" r="27735" b="6667"/>
          <a:stretch>
            <a:fillRect/>
          </a:stretch>
        </p:blipFill>
        <p:spPr bwMode="auto">
          <a:xfrm>
            <a:off x="1" y="3810000"/>
            <a:ext cx="9144000" cy="1524000"/>
          </a:xfrm>
          <a:prstGeom prst="rect">
            <a:avLst/>
          </a:prstGeom>
          <a:noFill/>
          <a:ln w="9525">
            <a:noFill/>
            <a:miter lim="800000"/>
            <a:headEnd/>
            <a:tailEnd/>
          </a:ln>
        </p:spPr>
      </p:pic>
      <p:sp>
        <p:nvSpPr>
          <p:cNvPr id="9" name="TextBox 8"/>
          <p:cNvSpPr txBox="1"/>
          <p:nvPr/>
        </p:nvSpPr>
        <p:spPr>
          <a:xfrm>
            <a:off x="3276600" y="0"/>
            <a:ext cx="2514600" cy="400110"/>
          </a:xfrm>
          <a:prstGeom prst="rect">
            <a:avLst/>
          </a:prstGeom>
          <a:noFill/>
        </p:spPr>
        <p:txBody>
          <a:bodyPr wrap="square" rtlCol="0">
            <a:spAutoFit/>
          </a:bodyPr>
          <a:lstStyle/>
          <a:p>
            <a:r>
              <a:rPr lang="en-US" sz="2000" dirty="0" smtClean="0"/>
              <a:t>Apply Loose/Strict</a:t>
            </a:r>
            <a:endParaRPr lang="en-US" sz="2000" dirty="0"/>
          </a:p>
        </p:txBody>
      </p:sp>
    </p:spTree>
    <p:extLst>
      <p:ext uri="{BB962C8B-B14F-4D97-AF65-F5344CB8AC3E}">
        <p14:creationId xmlns:p14="http://schemas.microsoft.com/office/powerpoint/2010/main" val="24419013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Using Strict and Loose Reading the Quran</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11162"/>
          </a:xfrm>
        </p:spPr>
        <p:txBody>
          <a:bodyPr>
            <a:normAutofit fontScale="90000"/>
          </a:bodyPr>
          <a:lstStyle/>
          <a:p>
            <a:r>
              <a:rPr lang="en-US" dirty="0" smtClean="0"/>
              <a:t>Terms</a:t>
            </a:r>
            <a:endParaRPr lang="en-US" dirty="0"/>
          </a:p>
        </p:txBody>
      </p:sp>
      <p:sp>
        <p:nvSpPr>
          <p:cNvPr id="3" name="Content Placeholder 2"/>
          <p:cNvSpPr>
            <a:spLocks noGrp="1"/>
          </p:cNvSpPr>
          <p:nvPr>
            <p:ph idx="1"/>
          </p:nvPr>
        </p:nvSpPr>
        <p:spPr>
          <a:xfrm>
            <a:off x="457200" y="609600"/>
            <a:ext cx="8229600" cy="5516563"/>
          </a:xfrm>
        </p:spPr>
        <p:txBody>
          <a:bodyPr>
            <a:normAutofit fontScale="85000" lnSpcReduction="20000"/>
          </a:bodyPr>
          <a:lstStyle/>
          <a:p>
            <a:pPr marL="0" indent="0">
              <a:buNone/>
            </a:pPr>
            <a:r>
              <a:rPr lang="en-US" dirty="0" smtClean="0"/>
              <a:t>Sharia Law: Merging government with religion. The Quran becomes the law of the land</a:t>
            </a:r>
          </a:p>
          <a:p>
            <a:pPr marL="0" indent="0">
              <a:buNone/>
            </a:pPr>
            <a:endParaRPr lang="en-US" dirty="0" smtClean="0"/>
          </a:p>
          <a:p>
            <a:pPr marL="0" indent="0">
              <a:buNone/>
            </a:pPr>
            <a:r>
              <a:rPr lang="en-US" dirty="0" smtClean="0"/>
              <a:t>Crusades: in 1095, the Pope’s military campaign to remove non-Christians from Jerusalem</a:t>
            </a:r>
          </a:p>
          <a:p>
            <a:pPr marL="0" indent="0">
              <a:buNone/>
            </a:pPr>
            <a:endParaRPr lang="en-US" dirty="0" smtClean="0"/>
          </a:p>
          <a:p>
            <a:pPr marL="0" indent="0">
              <a:buNone/>
            </a:pPr>
            <a:r>
              <a:rPr lang="en-US" dirty="0" err="1" smtClean="0"/>
              <a:t>Surahs</a:t>
            </a:r>
            <a:r>
              <a:rPr lang="en-US" dirty="0" smtClean="0"/>
              <a:t>: Chapters of the Quran</a:t>
            </a:r>
          </a:p>
          <a:p>
            <a:pPr marL="0" indent="0">
              <a:buNone/>
            </a:pPr>
            <a:endParaRPr lang="en-US" dirty="0" smtClean="0"/>
          </a:p>
          <a:p>
            <a:pPr marL="0" indent="0">
              <a:buNone/>
            </a:pPr>
            <a:r>
              <a:rPr lang="en-US" dirty="0" smtClean="0"/>
              <a:t>Caliphate: </a:t>
            </a:r>
            <a:r>
              <a:rPr lang="en-US" dirty="0"/>
              <a:t>person considered a political and religious successor to the prophet Muhammad and a leader of the entire Muslim </a:t>
            </a:r>
            <a:r>
              <a:rPr lang="en-US" dirty="0" smtClean="0"/>
              <a:t>community</a:t>
            </a:r>
          </a:p>
          <a:p>
            <a:pPr marL="0" indent="0">
              <a:buNone/>
            </a:pPr>
            <a:endParaRPr lang="en-US" dirty="0" smtClean="0"/>
          </a:p>
          <a:p>
            <a:pPr marL="0" indent="0">
              <a:buNone/>
            </a:pPr>
            <a:r>
              <a:rPr lang="en-US" dirty="0" smtClean="0"/>
              <a:t>Islam’s Golden Age: Time when many Caliphates rules Islamic states and those Islamic states were at their peak</a:t>
            </a:r>
            <a:endParaRPr lang="en-US" dirty="0"/>
          </a:p>
        </p:txBody>
      </p:sp>
    </p:spTree>
    <p:extLst>
      <p:ext uri="{BB962C8B-B14F-4D97-AF65-F5344CB8AC3E}">
        <p14:creationId xmlns:p14="http://schemas.microsoft.com/office/powerpoint/2010/main" val="2908284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0"/>
            <a:ext cx="8991600" cy="7017306"/>
          </a:xfrm>
          <a:prstGeom prst="rect">
            <a:avLst/>
          </a:prstGeom>
          <a:noFill/>
        </p:spPr>
        <p:txBody>
          <a:bodyPr wrap="square" rtlCol="0">
            <a:spAutoFit/>
          </a:bodyPr>
          <a:lstStyle/>
          <a:p>
            <a:endParaRPr lang="en-US" dirty="0" smtClean="0"/>
          </a:p>
          <a:p>
            <a:r>
              <a:rPr lang="en-US" b="1" dirty="0" smtClean="0"/>
              <a:t>The Quran</a:t>
            </a:r>
          </a:p>
          <a:p>
            <a:endParaRPr lang="en-US" b="1" dirty="0" smtClean="0"/>
          </a:p>
          <a:p>
            <a:r>
              <a:rPr lang="en-US" b="1" dirty="0" err="1" smtClean="0"/>
              <a:t>Surah</a:t>
            </a:r>
            <a:r>
              <a:rPr lang="en-US" b="1" dirty="0" smtClean="0"/>
              <a:t> Sheet</a:t>
            </a:r>
            <a:endParaRPr lang="en-US" dirty="0" smtClean="0"/>
          </a:p>
          <a:p>
            <a:r>
              <a:rPr lang="en-US" dirty="0" smtClean="0"/>
              <a:t>The Quran is open to interpretation depending on the individual or individuals interpreting the text. The following is a list of sections from the Quran’s </a:t>
            </a:r>
            <a:r>
              <a:rPr lang="en-US" dirty="0" err="1" smtClean="0"/>
              <a:t>Surahs</a:t>
            </a:r>
            <a:r>
              <a:rPr lang="en-US" dirty="0" smtClean="0"/>
              <a:t> or chapters that Muslim extremists have used to justify acts of “terrorism”. Determine your own interpretation of the following verses using the chart.  </a:t>
            </a:r>
            <a:r>
              <a:rPr lang="en-US" b="1" dirty="0" smtClean="0"/>
              <a:t> </a:t>
            </a:r>
            <a:endParaRPr lang="en-US" dirty="0" smtClean="0"/>
          </a:p>
          <a:p>
            <a:r>
              <a:rPr lang="en-US" b="1" dirty="0" smtClean="0"/>
              <a:t> </a:t>
            </a:r>
            <a:endParaRPr lang="en-US" dirty="0" smtClean="0"/>
          </a:p>
          <a:p>
            <a:r>
              <a:rPr lang="en-US" b="1" dirty="0" err="1" smtClean="0"/>
              <a:t>Surah</a:t>
            </a:r>
            <a:r>
              <a:rPr lang="en-US" b="1" dirty="0" smtClean="0"/>
              <a:t> 2</a:t>
            </a:r>
            <a:endParaRPr lang="en-US" dirty="0" smtClean="0"/>
          </a:p>
          <a:p>
            <a:r>
              <a:rPr lang="en-US" dirty="0" smtClean="0"/>
              <a:t>190. Fight in the cause of God those who fight you, but do not transgress limits; for God </a:t>
            </a:r>
            <a:r>
              <a:rPr lang="en-US" dirty="0" err="1" smtClean="0"/>
              <a:t>loveth</a:t>
            </a:r>
            <a:r>
              <a:rPr lang="en-US" dirty="0" smtClean="0"/>
              <a:t> not transgressors.</a:t>
            </a:r>
          </a:p>
          <a:p>
            <a:r>
              <a:rPr lang="en-US" dirty="0" smtClean="0"/>
              <a:t> </a:t>
            </a:r>
          </a:p>
          <a:p>
            <a:r>
              <a:rPr lang="en-US" dirty="0" smtClean="0"/>
              <a:t>191. And slay them wherever ye catch them, and turn them out from where they have Turned you out; for tumult and oppression are worse than slaughter; but fight them not at the Sacred Mosque, unless they (first) fight you there; but if they fight you, slay them. Such is the reward of those who suppress faith.</a:t>
            </a:r>
          </a:p>
          <a:p>
            <a:r>
              <a:rPr lang="en-US" dirty="0" smtClean="0"/>
              <a:t> </a:t>
            </a:r>
          </a:p>
          <a:p>
            <a:r>
              <a:rPr lang="en-US" dirty="0" smtClean="0"/>
              <a:t>192. But if they cease, God is Oft-forgiving, Most Merciful.</a:t>
            </a:r>
          </a:p>
          <a:p>
            <a:r>
              <a:rPr lang="en-US" dirty="0" smtClean="0"/>
              <a:t> </a:t>
            </a:r>
          </a:p>
          <a:p>
            <a:r>
              <a:rPr lang="en-US" dirty="0" smtClean="0"/>
              <a:t>193. And fight them on until there is no more Tumult or oppression, and there prevail justice and faith in God. but if they cease, Let there be no hostility except to those who </a:t>
            </a:r>
            <a:r>
              <a:rPr lang="en-US" dirty="0" err="1" smtClean="0"/>
              <a:t>practise</a:t>
            </a:r>
            <a:r>
              <a:rPr lang="en-US" dirty="0" smtClean="0"/>
              <a:t> oppression.</a:t>
            </a:r>
          </a:p>
          <a:p>
            <a:r>
              <a:rPr lang="en-US" dirty="0" smtClean="0"/>
              <a:t> </a:t>
            </a:r>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152400"/>
            <a:ext cx="8534400" cy="5632311"/>
          </a:xfrm>
          <a:prstGeom prst="rect">
            <a:avLst/>
          </a:prstGeom>
          <a:noFill/>
        </p:spPr>
        <p:txBody>
          <a:bodyPr wrap="square" rtlCol="0">
            <a:spAutoFit/>
          </a:bodyPr>
          <a:lstStyle/>
          <a:p>
            <a:r>
              <a:rPr lang="en-US" b="1" dirty="0" err="1" smtClean="0"/>
              <a:t>Surah</a:t>
            </a:r>
            <a:r>
              <a:rPr lang="en-US" b="1" dirty="0" smtClean="0"/>
              <a:t> 4</a:t>
            </a:r>
            <a:endParaRPr lang="en-US" dirty="0" smtClean="0"/>
          </a:p>
          <a:p>
            <a:r>
              <a:rPr lang="en-US" dirty="0" smtClean="0"/>
              <a:t>74. Let those fight in the cause of God Who sell the life of this world for the hereafter. To him who </a:t>
            </a:r>
            <a:r>
              <a:rPr lang="en-US" dirty="0" err="1" smtClean="0"/>
              <a:t>fighteth</a:t>
            </a:r>
            <a:r>
              <a:rPr lang="en-US" dirty="0" smtClean="0"/>
              <a:t> in the cause of God,- whether he is slain or gets victory - Soon shall We give him a reward of great (value).</a:t>
            </a:r>
          </a:p>
          <a:p>
            <a:r>
              <a:rPr lang="en-US" b="1" dirty="0" smtClean="0"/>
              <a:t> </a:t>
            </a:r>
            <a:endParaRPr lang="en-US" dirty="0" smtClean="0"/>
          </a:p>
          <a:p>
            <a:r>
              <a:rPr lang="en-US" dirty="0" smtClean="0"/>
              <a:t>75. And why should ye not fight in the cause of God and of those who, being weak, are ill-treated (and oppressed)?- Men, women, and children, whose cry is: "Our Lord! Rescue us from this town, whose people are oppressors; and raise for us from the e one who will protect; and raise for us from thee one who will help!"</a:t>
            </a:r>
          </a:p>
          <a:p>
            <a:r>
              <a:rPr lang="en-US" dirty="0" smtClean="0"/>
              <a:t> </a:t>
            </a:r>
          </a:p>
          <a:p>
            <a:r>
              <a:rPr lang="en-US" dirty="0" smtClean="0"/>
              <a:t>76. Those who believe fight in the cause of God, and those who reject Faith Fight in the cause of Evil: So fight ye against the friends of Satan: feeble indeed is the cunning of Satan.</a:t>
            </a:r>
          </a:p>
          <a:p>
            <a:r>
              <a:rPr lang="en-US" dirty="0" smtClean="0"/>
              <a:t> </a:t>
            </a:r>
          </a:p>
          <a:p>
            <a:r>
              <a:rPr lang="en-US" b="1" dirty="0" err="1" smtClean="0"/>
              <a:t>Surah</a:t>
            </a:r>
            <a:r>
              <a:rPr lang="en-US" b="1" dirty="0" smtClean="0"/>
              <a:t> 17</a:t>
            </a:r>
            <a:endParaRPr lang="en-US" dirty="0" smtClean="0"/>
          </a:p>
          <a:p>
            <a:r>
              <a:rPr lang="en-US" dirty="0" smtClean="0"/>
              <a:t>33. Nor take life - which Allah has made sacred - except for just cause. And if anyone is slain wrongfully, we have given his heir authority (to demand </a:t>
            </a:r>
            <a:r>
              <a:rPr lang="en-US" dirty="0" err="1" smtClean="0"/>
              <a:t>qisas</a:t>
            </a:r>
            <a:r>
              <a:rPr lang="en-US" dirty="0" smtClean="0"/>
              <a:t> or to forgive): but let him nor exceed bounds in the matter of taking life; for he is helped (by the Law).</a:t>
            </a:r>
          </a:p>
          <a:p>
            <a:r>
              <a:rPr lang="en-US" dirty="0" smtClean="0"/>
              <a:t> </a:t>
            </a: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TotalTime>
  <Words>605</Words>
  <Application>Microsoft Office PowerPoint</Application>
  <PresentationFormat>On-screen Show (4:3)</PresentationFormat>
  <Paragraphs>62</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Loose vs. Strict Interpretations and the Quran</vt:lpstr>
      <vt:lpstr>PowerPoint Presentation</vt:lpstr>
      <vt:lpstr>Who Could be President of the US? Apply loose/strict</vt:lpstr>
      <vt:lpstr>Could a cat?</vt:lpstr>
      <vt:lpstr>PowerPoint Presentation</vt:lpstr>
      <vt:lpstr>Using Strict and Loose Reading the Quran</vt:lpstr>
      <vt:lpstr>Terms</vt:lpstr>
      <vt:lpstr>PowerPoint Presentation</vt:lpstr>
      <vt:lpstr>PowerPoint Presentation</vt:lpstr>
      <vt:lpstr>PowerPoint Presentation</vt:lpstr>
      <vt:lpstr>Clips on the Crusades Video Documentary </vt:lpstr>
      <vt:lpstr>PowerPoint Presentation</vt:lpstr>
      <vt:lpstr>Closing Points/Questions</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Loose vs. Strict Interpretations and the Quran</dc:title>
  <dc:creator>Ramon Quinones</dc:creator>
  <cp:lastModifiedBy>Ramon Quinones</cp:lastModifiedBy>
  <cp:revision>8</cp:revision>
  <dcterms:created xsi:type="dcterms:W3CDTF">2015-02-11T18:10:08Z</dcterms:created>
  <dcterms:modified xsi:type="dcterms:W3CDTF">2015-02-19T17:47:35Z</dcterms:modified>
</cp:coreProperties>
</file>